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98" r:id="rId4"/>
    <p:sldId id="283" r:id="rId5"/>
    <p:sldId id="264" r:id="rId6"/>
    <p:sldId id="258" r:id="rId7"/>
    <p:sldId id="304" r:id="rId8"/>
    <p:sldId id="261" r:id="rId9"/>
    <p:sldId id="284" r:id="rId10"/>
    <p:sldId id="302" r:id="rId11"/>
    <p:sldId id="266" r:id="rId12"/>
    <p:sldId id="269" r:id="rId13"/>
    <p:sldId id="286" r:id="rId14"/>
    <p:sldId id="273" r:id="rId15"/>
    <p:sldId id="280" r:id="rId16"/>
    <p:sldId id="285" r:id="rId17"/>
    <p:sldId id="262" r:id="rId18"/>
    <p:sldId id="267" r:id="rId19"/>
    <p:sldId id="263" r:id="rId20"/>
    <p:sldId id="271" r:id="rId21"/>
    <p:sldId id="290" r:id="rId22"/>
    <p:sldId id="272" r:id="rId23"/>
    <p:sldId id="275" r:id="rId24"/>
    <p:sldId id="276" r:id="rId25"/>
    <p:sldId id="279" r:id="rId26"/>
    <p:sldId id="281" r:id="rId27"/>
    <p:sldId id="301" r:id="rId28"/>
    <p:sldId id="287" r:id="rId29"/>
    <p:sldId id="299" r:id="rId30"/>
    <p:sldId id="296" r:id="rId31"/>
    <p:sldId id="295" r:id="rId32"/>
    <p:sldId id="274" r:id="rId33"/>
    <p:sldId id="291" r:id="rId34"/>
    <p:sldId id="292" r:id="rId35"/>
    <p:sldId id="300" r:id="rId36"/>
    <p:sldId id="303" r:id="rId37"/>
    <p:sldId id="293" r:id="rId38"/>
    <p:sldId id="268" r:id="rId39"/>
    <p:sldId id="282" r:id="rId40"/>
    <p:sldId id="288" r:id="rId41"/>
    <p:sldId id="28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02" autoAdjust="0"/>
  </p:normalViewPr>
  <p:slideViewPr>
    <p:cSldViewPr snapToGrid="0">
      <p:cViewPr varScale="1">
        <p:scale>
          <a:sx n="110" d="100"/>
          <a:sy n="110" d="100"/>
        </p:scale>
        <p:origin x="576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5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64.png"/><Relationship Id="rId18" Type="http://schemas.openxmlformats.org/officeDocument/2006/relationships/image" Target="../media/image79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8.png"/><Relationship Id="rId2" Type="http://schemas.openxmlformats.org/officeDocument/2006/relationships/image" Target="../media/image74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6.png"/><Relationship Id="rId10" Type="http://schemas.openxmlformats.org/officeDocument/2006/relationships/image" Target="../media/image72.png"/><Relationship Id="rId19" Type="http://schemas.openxmlformats.org/officeDocument/2006/relationships/image" Target="../media/image80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82.gif"/><Relationship Id="rId7" Type="http://schemas.openxmlformats.org/officeDocument/2006/relationships/image" Target="../media/image63.png"/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11" Type="http://schemas.openxmlformats.org/officeDocument/2006/relationships/image" Target="../media/image79.png"/><Relationship Id="rId5" Type="http://schemas.openxmlformats.org/officeDocument/2006/relationships/image" Target="../media/image74.png"/><Relationship Id="rId10" Type="http://schemas.openxmlformats.org/officeDocument/2006/relationships/image" Target="../media/image78.png"/><Relationship Id="rId4" Type="http://schemas.openxmlformats.org/officeDocument/2006/relationships/image" Target="../media/image83.png"/><Relationship Id="rId9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3.png"/><Relationship Id="rId4" Type="http://schemas.openxmlformats.org/officeDocument/2006/relationships/image" Target="../media/image8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jpe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13" Type="http://schemas.openxmlformats.org/officeDocument/2006/relationships/slide" Target="slide41.xml"/><Relationship Id="rId3" Type="http://schemas.openxmlformats.org/officeDocument/2006/relationships/slide" Target="slide27.xml"/><Relationship Id="rId7" Type="http://schemas.openxmlformats.org/officeDocument/2006/relationships/slide" Target="slide33.xml"/><Relationship Id="rId12" Type="http://schemas.openxmlformats.org/officeDocument/2006/relationships/slide" Target="slide40.xml"/><Relationship Id="rId2" Type="http://schemas.openxmlformats.org/officeDocument/2006/relationships/slide" Target="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.xml"/><Relationship Id="rId11" Type="http://schemas.openxmlformats.org/officeDocument/2006/relationships/slide" Target="slide32.xml"/><Relationship Id="rId5" Type="http://schemas.openxmlformats.org/officeDocument/2006/relationships/slide" Target="slide28.xml"/><Relationship Id="rId15" Type="http://schemas.openxmlformats.org/officeDocument/2006/relationships/image" Target="../media/image1050.png"/><Relationship Id="rId10" Type="http://schemas.openxmlformats.org/officeDocument/2006/relationships/slide" Target="slide37.xml"/><Relationship Id="rId4" Type="http://schemas.openxmlformats.org/officeDocument/2006/relationships/slide" Target="slide29.xml"/><Relationship Id="rId9" Type="http://schemas.openxmlformats.org/officeDocument/2006/relationships/slide" Target="slide36.xml"/><Relationship Id="rId14" Type="http://schemas.openxmlformats.org/officeDocument/2006/relationships/slide" Target="slide3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0.png"/><Relationship Id="rId7" Type="http://schemas.openxmlformats.org/officeDocument/2006/relationships/image" Target="../media/image1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4.png"/><Relationship Id="rId5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1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22.png"/><Relationship Id="rId7" Type="http://schemas.openxmlformats.org/officeDocument/2006/relationships/image" Target="../media/image5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7" Type="http://schemas.openxmlformats.org/officeDocument/2006/relationships/image" Target="../media/image12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125.png"/><Relationship Id="rId10" Type="http://schemas.openxmlformats.org/officeDocument/2006/relationships/image" Target="../media/image50.png"/><Relationship Id="rId4" Type="http://schemas.openxmlformats.org/officeDocument/2006/relationships/image" Target="../media/image260.png"/><Relationship Id="rId9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8.png"/><Relationship Id="rId7" Type="http://schemas.openxmlformats.org/officeDocument/2006/relationships/image" Target="../media/image131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67.png"/><Relationship Id="rId7" Type="http://schemas.openxmlformats.org/officeDocument/2006/relationships/image" Target="../media/image63.png"/><Relationship Id="rId12" Type="http://schemas.openxmlformats.org/officeDocument/2006/relationships/image" Target="../media/image80.png"/><Relationship Id="rId2" Type="http://schemas.openxmlformats.org/officeDocument/2006/relationships/image" Target="../media/image166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11" Type="http://schemas.openxmlformats.org/officeDocument/2006/relationships/image" Target="../media/image79.png"/><Relationship Id="rId5" Type="http://schemas.openxmlformats.org/officeDocument/2006/relationships/image" Target="../media/image74.png"/><Relationship Id="rId10" Type="http://schemas.openxmlformats.org/officeDocument/2006/relationships/image" Target="../media/image78.png"/><Relationship Id="rId4" Type="http://schemas.openxmlformats.org/officeDocument/2006/relationships/image" Target="../media/image168.png"/><Relationship Id="rId9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37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15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14.png"/><Relationship Id="rId1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3600" dirty="0"/>
                  <a:t>Varying </a:t>
                </a:r>
                <a:r>
                  <a:rPr lang="en-US" sz="3600" dirty="0" err="1"/>
                  <a:t>VdW</a:t>
                </a:r>
                <a:r>
                  <a:rPr lang="en-US" sz="3600" dirty="0"/>
                  <a:t>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3600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39" b="-34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4782882" y="1012399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95679" y="971578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947029" y="1033829"/>
            <a:ext cx="2124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  <p:sp>
        <p:nvSpPr>
          <p:cNvPr id="1026" name="Rectangle 1025">
            <a:extLst>
              <a:ext uri="{FF2B5EF4-FFF2-40B4-BE49-F238E27FC236}">
                <a16:creationId xmlns:a16="http://schemas.microsoft.com/office/drawing/2014/main" id="{637EBF47-C5F7-927D-03ED-29349618FD43}"/>
              </a:ext>
            </a:extLst>
          </p:cNvPr>
          <p:cNvSpPr/>
          <p:nvPr/>
        </p:nvSpPr>
        <p:spPr>
          <a:xfrm>
            <a:off x="3047914" y="6378518"/>
            <a:ext cx="7670629" cy="37788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Brush microphase segregates to locally balance repulsive and attractive forces</a:t>
            </a:r>
          </a:p>
        </p:txBody>
      </p:sp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2" grpId="0"/>
      <p:bldP spid="10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B5045E-255F-3CA3-D655-7A35ED95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02" y="1671102"/>
            <a:ext cx="8173333" cy="4359111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851" y="1571062"/>
            <a:ext cx="8490804" cy="4528429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850" y="1574929"/>
            <a:ext cx="8490804" cy="452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Varying </a:t>
            </a:r>
            <a:r>
              <a:rPr lang="en-US" dirty="0" err="1"/>
              <a:t>VdW</a:t>
            </a:r>
            <a:r>
              <a:rPr lang="en-US" dirty="0"/>
              <a:t> </a:t>
            </a:r>
            <a:r>
              <a:rPr lang="en-US" i="1" dirty="0"/>
              <a:t>and</a:t>
            </a:r>
            <a:r>
              <a:rPr lang="en-US" dirty="0"/>
              <a:t> Smeared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295074" y="5754911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87" y="5782773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63" y="6231297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539" y="6556059"/>
            <a:ext cx="134908" cy="14615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94965B8-E762-EFA8-5CEA-13A6736776B9}"/>
              </a:ext>
            </a:extLst>
          </p:cNvPr>
          <p:cNvSpPr txBox="1"/>
          <p:nvPr/>
        </p:nvSpPr>
        <p:spPr>
          <a:xfrm>
            <a:off x="9454061" y="2391356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Higher polymer charge leads to richer conformational space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5338E5-10C9-7455-E7EE-68E634B2FF2A}"/>
              </a:ext>
            </a:extLst>
          </p:cNvPr>
          <p:cNvSpPr txBox="1"/>
          <p:nvPr/>
        </p:nvSpPr>
        <p:spPr>
          <a:xfrm>
            <a:off x="9471351" y="3441263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with dilute layer adjacent to the dilute regime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0AC9021-4781-F205-2D3B-B13F5700ED92}"/>
              </a:ext>
            </a:extLst>
          </p:cNvPr>
          <p:cNvSpPr txBox="1"/>
          <p:nvPr/>
        </p:nvSpPr>
        <p:spPr>
          <a:xfrm>
            <a:off x="9471350" y="4492667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As attraction becomes dominant, brushes will be identical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2716713" y="5445115"/>
            <a:ext cx="11906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2716712" y="5113794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2716712" y="4267200"/>
            <a:ext cx="0" cy="1015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1748087" y="4383733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43036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353800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Architecture of Multi-peaked 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4615627" cy="2508965"/>
            <a:chOff x="7576373" y="3866850"/>
            <a:chExt cx="46156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7534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7" cy="3771475"/>
            <a:chOff x="3089273" y="2439544"/>
            <a:chExt cx="3816367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328348" y="3887004"/>
              <a:ext cx="3577292" cy="646331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Chains stay within one layer, regardless if condensed or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0838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707408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3" y="1830680"/>
            <a:ext cx="621710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Model and Theory Development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Reflectivity Spectra for the Validation of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774319" y="1648252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351624" y="988116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1846053" y="5361360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5207479" y="5361360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14438" y="6582975"/>
            <a:ext cx="22696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BAD284-6A3E-5BA2-3406-B2F8C1BCD92B}"/>
              </a:ext>
            </a:extLst>
          </p:cNvPr>
          <p:cNvSpPr/>
          <p:nvPr/>
        </p:nvSpPr>
        <p:spPr>
          <a:xfrm>
            <a:off x="8065698" y="2734574"/>
            <a:ext cx="1854679" cy="171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 next slide here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EB7E2F-8809-9FD2-163B-BA5E9643D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007342" y="2572530"/>
            <a:ext cx="3026311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00757" y="5931718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7" y="1606033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98540" y="3633528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426915" y="5573389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350576" y="410872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71566" y="4897870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95822" y="4961535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84773" y="423427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621289" y="4532769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72479" y="4258804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5031848" y="3732007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827261" y="3997945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F17265B-8F75-A7D3-E127-1CE35B9EE230}"/>
              </a:ext>
            </a:extLst>
          </p:cNvPr>
          <p:cNvSpPr/>
          <p:nvPr/>
        </p:nvSpPr>
        <p:spPr>
          <a:xfrm>
            <a:off x="6267851" y="2958562"/>
            <a:ext cx="3366685" cy="388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accurate</a:t>
            </a:r>
          </a:p>
        </p:txBody>
      </p: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Method of Coarse-graining Protein Charge Distribution</a:t>
            </a:r>
            <a:endParaRPr 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 of the charge distribution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6995F9-BDD5-E0FF-0E6C-133D17324D2A}"/>
              </a:ext>
            </a:extLst>
          </p:cNvPr>
          <p:cNvSpPr/>
          <p:nvPr/>
        </p:nvSpPr>
        <p:spPr>
          <a:xfrm>
            <a:off x="5257800" y="3538503"/>
            <a:ext cx="2248316" cy="1147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 with previous</a:t>
            </a:r>
          </a:p>
        </p:txBody>
      </p:sp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406C8A-2085-F12A-A4DB-9C310CEC5A36}"/>
              </a:ext>
            </a:extLst>
          </p:cNvPr>
          <p:cNvSpPr/>
          <p:nvPr/>
        </p:nvSpPr>
        <p:spPr>
          <a:xfrm>
            <a:off x="552079" y="5046976"/>
            <a:ext cx="2801643" cy="1288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many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E93BDE-DA14-BE36-366B-739AA294206C}"/>
              </a:ext>
            </a:extLst>
          </p:cNvPr>
          <p:cNvSpPr/>
          <p:nvPr/>
        </p:nvSpPr>
        <p:spPr>
          <a:xfrm>
            <a:off x="8078342" y="6150026"/>
            <a:ext cx="2801643" cy="535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Summary line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2</a:t>
            </a:fld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56824" y="985000"/>
            <a:ext cx="6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62696" y="3327974"/>
            <a:ext cx="7333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69181" y="2156487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69181" y="5531038"/>
            <a:ext cx="6219824" cy="79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69181" y="4302418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5919768" y="653993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129996" y="2121938"/>
            <a:ext cx="323598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Multi-peaked conformations form to locally balance competing interactions.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These conformations are exclusive to polyelectrolyte brushes.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29996" y="5258965"/>
            <a:ext cx="28423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is allowed in only one layer. Outer layers are “grafted” upon inner layers.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986582" y="5022058"/>
            <a:ext cx="320541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Cooperative interactions in NFH between ionic strength and effective grafting density caused a 3x decrease in height.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64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986582" y="2463360"/>
            <a:ext cx="32662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should serve to validate our results experimentally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521220" y="1791818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We have derived a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F643FE-CEE8-A9B3-AA45-C5E2558E95B0}"/>
              </a:ext>
            </a:extLst>
          </p:cNvPr>
          <p:cNvSpPr/>
          <p:nvPr/>
        </p:nvSpPr>
        <p:spPr>
          <a:xfrm>
            <a:off x="6823495" y="1561381"/>
            <a:ext cx="3329796" cy="944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Much more specific; physics /interactions of each problem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C0706F-B7E1-F5AF-D948-2E5191C38C23}"/>
              </a:ext>
            </a:extLst>
          </p:cNvPr>
          <p:cNvSpPr/>
          <p:nvPr/>
        </p:nvSpPr>
        <p:spPr>
          <a:xfrm>
            <a:off x="4724401" y="3071003"/>
            <a:ext cx="4850920" cy="715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Highlight difficult problem and not that it’s a collaboration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77C4B1-4E67-B509-0566-B1EF3644BE6D}"/>
              </a:ext>
            </a:extLst>
          </p:cNvPr>
          <p:cNvSpPr/>
          <p:nvPr/>
        </p:nvSpPr>
        <p:spPr>
          <a:xfrm>
            <a:off x="4724401" y="4029398"/>
            <a:ext cx="4850920" cy="5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your planned contribution</a:t>
            </a:r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SFBox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8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Hubbard-</a:t>
                </a:r>
                <a:r>
                  <a:rPr lang="en-US" sz="1600" dirty="0" err="1">
                    <a:hlinkClick r:id="rId9" action="ppaction://hlinksldjump"/>
                  </a:rPr>
                  <a:t>Stratonovich</a:t>
                </a:r>
                <a:r>
                  <a:rPr lang="en-US" sz="1600" dirty="0">
                    <a:hlinkClick r:id="rId9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0" action="ppaction://hlinksldjump"/>
                  </a:rPr>
                  <a:t> derivation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(CHECK)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3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4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4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5"/>
                <a:stretch>
                  <a:fillRect l="-464" t="-835" b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sz="4000" dirty="0">
                <a:latin typeface="Helvetica" panose="020B0604020202020204" pitchFamily="34" charset="0"/>
                <a:cs typeface="Helvetica" panose="020B0604020202020204" pitchFamily="34" charset="0"/>
              </a:rPr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3</a:t>
            </a:fld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093671"/>
            <a:ext cx="427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Flory scaling – 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, Alexander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FAD07-9769-D2DE-7DBB-37E88D7E71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91"/>
          <a:stretch/>
        </p:blipFill>
        <p:spPr>
          <a:xfrm>
            <a:off x="378156" y="4390491"/>
            <a:ext cx="2858554" cy="2213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A6FA0-ACA7-E79D-D538-B320104263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4"/>
          <a:stretch/>
        </p:blipFill>
        <p:spPr>
          <a:xfrm>
            <a:off x="3640473" y="4390490"/>
            <a:ext cx="3066452" cy="22471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F8AC6-CC7D-1A7F-14C9-951C9CDA648B}"/>
              </a:ext>
            </a:extLst>
          </p:cNvPr>
          <p:cNvSpPr txBox="1"/>
          <p:nvPr/>
        </p:nvSpPr>
        <p:spPr>
          <a:xfrm>
            <a:off x="4280192" y="6618161"/>
            <a:ext cx="21957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(Xu et al., Langmuir, 2013)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7262" y="3955716"/>
            <a:ext cx="74047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None can consider multivalent 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0B6A75-290A-3C0B-5967-EAA41C9FE2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78156" y="1454890"/>
            <a:ext cx="1873093" cy="2212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133" y="2858160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4133" y="1665240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0192" y="2028873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397343" y="1600378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13463" y="2193763"/>
            <a:ext cx="18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13463" y="3033369"/>
            <a:ext cx="18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7038386" y="1093671"/>
            <a:ext cx="471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Lattice-constrained </a:t>
            </a:r>
            <a:r>
              <a:rPr lang="en-US" sz="1600" dirty="0" err="1">
                <a:latin typeface="Lucida grande" panose="020B0502040204020203"/>
              </a:rPr>
              <a:t>Scheutjens</a:t>
            </a:r>
            <a:r>
              <a:rPr lang="en-US" sz="1600" dirty="0">
                <a:latin typeface="Lucida grande" panose="020B0502040204020203"/>
              </a:rPr>
              <a:t>-Fleer SCFT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343870-5A80-0A91-71EC-49D4DCAA84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6104" y="1424134"/>
            <a:ext cx="3337852" cy="224295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10837" y="3623985"/>
            <a:ext cx="3413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(Rubinstein, Colby, </a:t>
            </a:r>
            <a:r>
              <a:rPr lang="en-US" sz="1100" i="1" dirty="0">
                <a:latin typeface="Lucida grande" panose="020B0502040204020203"/>
              </a:rPr>
              <a:t>Oxford Univ. Press,</a:t>
            </a:r>
            <a:r>
              <a:rPr lang="en-US" sz="1100" dirty="0">
                <a:latin typeface="Lucida grande" panose="020B0502040204020203"/>
              </a:rPr>
              <a:t> 2003)</a:t>
            </a:r>
            <a:endParaRPr lang="en-US" sz="11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EF5703-7D26-84DB-73BB-D431485BD242}"/>
              </a:ext>
            </a:extLst>
          </p:cNvPr>
          <p:cNvSpPr txBox="1"/>
          <p:nvPr/>
        </p:nvSpPr>
        <p:spPr>
          <a:xfrm>
            <a:off x="870565" y="6637593"/>
            <a:ext cx="20956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(Yu et al., </a:t>
            </a:r>
            <a:r>
              <a:rPr lang="en-US" sz="1100" i="1" dirty="0">
                <a:latin typeface="Lucida grande" panose="020B0502040204020203"/>
              </a:rPr>
              <a:t>Science</a:t>
            </a:r>
            <a:r>
              <a:rPr lang="en-US" sz="1100" dirty="0">
                <a:latin typeface="Lucida grande" panose="020B0502040204020203"/>
              </a:rPr>
              <a:t>, 2018)</a:t>
            </a:r>
            <a:endParaRPr 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1946EE-76B5-7EEC-0E15-D60E732CC9FF}"/>
              </a:ext>
            </a:extLst>
          </p:cNvPr>
          <p:cNvSpPr txBox="1"/>
          <p:nvPr/>
        </p:nvSpPr>
        <p:spPr>
          <a:xfrm>
            <a:off x="8009674" y="3585749"/>
            <a:ext cx="29342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(</a:t>
            </a:r>
            <a:r>
              <a:rPr lang="en-US" sz="1100" dirty="0" err="1">
                <a:latin typeface="Lucida grande" panose="020B0502040204020203"/>
              </a:rPr>
              <a:t>Pryamitsyn</a:t>
            </a:r>
            <a:r>
              <a:rPr lang="en-US" sz="1100" dirty="0">
                <a:latin typeface="Lucida grande" panose="020B0502040204020203"/>
              </a:rPr>
              <a:t> et al., </a:t>
            </a:r>
            <a:r>
              <a:rPr lang="en-US" sz="1100" i="1" dirty="0">
                <a:latin typeface="Lucida grande" panose="020B0502040204020203"/>
              </a:rPr>
              <a:t>Macromolecules, </a:t>
            </a:r>
            <a:r>
              <a:rPr lang="en-US" sz="1100" dirty="0">
                <a:latin typeface="Lucida grande" panose="020B0502040204020203"/>
              </a:rPr>
              <a:t>1996)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18FEA1-AD38-427B-D754-FCD93396D13D}"/>
              </a:ext>
            </a:extLst>
          </p:cNvPr>
          <p:cNvSpPr/>
          <p:nvPr/>
        </p:nvSpPr>
        <p:spPr>
          <a:xfrm>
            <a:off x="6936159" y="4086057"/>
            <a:ext cx="5081312" cy="221312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200"/>
              </a:spcAft>
            </a:pPr>
            <a:r>
              <a:rPr lang="en-US" sz="1600" dirty="0">
                <a:solidFill>
                  <a:schemeClr val="tx1"/>
                </a:solidFill>
              </a:rPr>
              <a:t>Our theory: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Captures coupled response of elastic polymer to changing environment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Easily amenable to additional effects/interactions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Minimal approximations</a:t>
            </a:r>
          </a:p>
        </p:txBody>
      </p: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5" grpId="0"/>
      <p:bldP spid="19" grpId="0"/>
      <p:bldP spid="20" grpId="0"/>
      <p:bldP spid="21" grpId="0"/>
      <p:bldP spid="28" grpId="0"/>
      <p:bldP spid="30" grpId="0"/>
      <p:bldP spid="33" grpId="0"/>
      <p:bldP spid="3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AE0BF8-37BA-2BBD-E659-D7E1D08B3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27" y="1697935"/>
            <a:ext cx="7377477" cy="18569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80" y="3580881"/>
            <a:ext cx="6304420" cy="683155"/>
            <a:chOff x="2787794" y="3834965"/>
            <a:chExt cx="7213059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172829" y="4036014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54773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2219190" y="453479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AAE5D2-5DB8-6587-3C8B-3A88CC44CC30}"/>
              </a:ext>
            </a:extLst>
          </p:cNvPr>
          <p:cNvSpPr/>
          <p:nvPr/>
        </p:nvSpPr>
        <p:spPr>
          <a:xfrm>
            <a:off x="689298" y="4523711"/>
            <a:ext cx="264329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096000" y="5251962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7338734" y="4458218"/>
            <a:ext cx="329270" cy="669415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5B305A6-48FC-8D7F-4CAE-9BBC36108B8E}"/>
              </a:ext>
            </a:extLst>
          </p:cNvPr>
          <p:cNvSpPr/>
          <p:nvPr/>
        </p:nvSpPr>
        <p:spPr>
          <a:xfrm>
            <a:off x="8154236" y="4686463"/>
            <a:ext cx="329270" cy="260935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3" y="47358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3" y="144097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66" y="226224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985693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436573" y="3424070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62" y="3265895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51165" y="2383678"/>
            <a:ext cx="1138791" cy="532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419424" y="2630184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9B70E19-FE12-7289-D9D4-CA152B67B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354" y="3014304"/>
            <a:ext cx="1842781" cy="288374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0B686DB4-94E1-E00C-FD5B-BE6621F7A394}"/>
              </a:ext>
            </a:extLst>
          </p:cNvPr>
          <p:cNvGrpSpPr/>
          <p:nvPr/>
        </p:nvGrpSpPr>
        <p:grpSpPr>
          <a:xfrm>
            <a:off x="9529928" y="2595060"/>
            <a:ext cx="2062023" cy="645629"/>
            <a:chOff x="9881358" y="2931079"/>
            <a:chExt cx="2062023" cy="64562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881358" y="3100418"/>
              <a:ext cx="2062023" cy="476290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2023" h="476290">
                  <a:moveTo>
                    <a:pt x="0" y="68050"/>
                  </a:moveTo>
                  <a:cubicBezTo>
                    <a:pt x="61383" y="200694"/>
                    <a:pt x="122767" y="333339"/>
                    <a:pt x="211667" y="347450"/>
                  </a:cubicBezTo>
                  <a:cubicBezTo>
                    <a:pt x="300567" y="361561"/>
                    <a:pt x="460022" y="155539"/>
                    <a:pt x="533400" y="152717"/>
                  </a:cubicBezTo>
                  <a:cubicBezTo>
                    <a:pt x="606778" y="149895"/>
                    <a:pt x="457201" y="307939"/>
                    <a:pt x="651934" y="330517"/>
                  </a:cubicBezTo>
                  <a:cubicBezTo>
                    <a:pt x="846667" y="353095"/>
                    <a:pt x="1507067" y="343217"/>
                    <a:pt x="1701800" y="288184"/>
                  </a:cubicBezTo>
                  <a:cubicBezTo>
                    <a:pt x="1896533" y="233151"/>
                    <a:pt x="1891969" y="-9976"/>
                    <a:pt x="1820334" y="317"/>
                  </a:cubicBezTo>
                  <a:cubicBezTo>
                    <a:pt x="1748699" y="10610"/>
                    <a:pt x="1262114" y="270918"/>
                    <a:pt x="1271992" y="349940"/>
                  </a:cubicBezTo>
                  <a:cubicBezTo>
                    <a:pt x="1281870" y="428962"/>
                    <a:pt x="1757165" y="487565"/>
                    <a:pt x="1879600" y="474450"/>
                  </a:cubicBezTo>
                  <a:cubicBezTo>
                    <a:pt x="2002035" y="461335"/>
                    <a:pt x="2141901" y="331845"/>
                    <a:pt x="2006600" y="271250"/>
                  </a:cubicBezTo>
                  <a:cubicBezTo>
                    <a:pt x="1871299" y="210655"/>
                    <a:pt x="1298866" y="82659"/>
                    <a:pt x="1067796" y="110881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B1853CD-5B74-7D1E-21B7-1EB869C6B084}"/>
                </a:ext>
              </a:extLst>
            </p:cNvPr>
            <p:cNvCxnSpPr>
              <a:cxnSpLocks/>
              <a:stCxn id="5" idx="0"/>
              <a:endCxn id="5" idx="9"/>
            </p:cNvCxnSpPr>
            <p:nvPr/>
          </p:nvCxnSpPr>
          <p:spPr>
            <a:xfrm>
              <a:off x="9881358" y="3168468"/>
              <a:ext cx="1067796" cy="42831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0BEB9529-F356-F786-17B8-3B1FD3A82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90450" y="2931079"/>
              <a:ext cx="238253" cy="190602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644470" y="2162781"/>
            <a:ext cx="1832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End-to-end vector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3591BD3E-ECBB-834A-66BA-D33EC6527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223" y="5634108"/>
            <a:ext cx="2307331" cy="285923"/>
          </a:xfrm>
          <a:prstGeom prst="rect">
            <a:avLst/>
          </a:prstGeom>
        </p:spPr>
      </p:pic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267964" y="4143276"/>
            <a:ext cx="2762513" cy="2302273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00648"/>
              <a:ext cx="2084182" cy="1765122"/>
              <a:chOff x="9580183" y="4400648"/>
              <a:chExt cx="2084182" cy="1765122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67127" y="4507769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781049" y="5619202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22170" y="5006077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53852" y="4400648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60031" y="5773563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339575" y="3673321"/>
            <a:ext cx="2503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pic>
        <p:nvPicPr>
          <p:cNvPr id="160" name="Picture 159">
            <a:extLst>
              <a:ext uri="{FF2B5EF4-FFF2-40B4-BE49-F238E27FC236}">
                <a16:creationId xmlns:a16="http://schemas.microsoft.com/office/drawing/2014/main" id="{2D4263BB-BBA2-E6FA-3738-2872A90E320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72439" y="4330298"/>
            <a:ext cx="2142895" cy="28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4167869"/>
            <a:ext cx="3925902" cy="608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14580" y="3443179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 over Coulomb operator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14580" y="4241280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49999" y="4765910"/>
            <a:ext cx="2809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28275" y="4277959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4A7D6CE-3DB3-F276-2812-0DB08E55C9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074" y="3146283"/>
            <a:ext cx="2900737" cy="6521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2275" y="2704244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5264183" y="2723502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829968" y="1960549"/>
            <a:ext cx="3351960" cy="1430415"/>
            <a:chOff x="6846709" y="5250224"/>
            <a:chExt cx="3201211" cy="1043506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846709" y="5250224"/>
              <a:ext cx="3201211" cy="10338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7000294" y="6288443"/>
              <a:ext cx="3029671" cy="5287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2741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3628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5B143FAD-ACE1-6183-BA8C-C8D0A1612D0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2914"/>
          <a:stretch/>
        </p:blipFill>
        <p:spPr>
          <a:xfrm>
            <a:off x="2460181" y="5379933"/>
            <a:ext cx="2186319" cy="669480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4467" y="4525024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5338764" y="4537221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1" name="Picture 140">
            <a:extLst>
              <a:ext uri="{FF2B5EF4-FFF2-40B4-BE49-F238E27FC236}">
                <a16:creationId xmlns:a16="http://schemas.microsoft.com/office/drawing/2014/main" id="{D534ED6D-6626-E385-E271-D7D69FB85A9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62095" y="4943946"/>
            <a:ext cx="2584254" cy="510196"/>
          </a:xfrm>
          <a:prstGeom prst="rect">
            <a:avLst/>
          </a:prstGeom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840041" y="3220725"/>
            <a:ext cx="3351960" cy="14172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662470" y="4975573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432012" y="5723042"/>
            <a:ext cx="2834144" cy="815870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1296" y="437038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31656" y="2726729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1656" y="3737550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298300" y="5027727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623144" y="4959761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396568" y="1491110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231465" y="1083150"/>
            <a:ext cx="438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922847" y="1990446"/>
            <a:ext cx="0" cy="6479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2046407" y="2129945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15422" y="2097310"/>
            <a:ext cx="826448" cy="48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497268"/>
            <a:ext cx="710429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</a:t>
            </a:r>
            <a:r>
              <a:rPr lang="en-US" b="1" dirty="0" err="1">
                <a:latin typeface="Lucida grande" panose="020B0502040204020203"/>
              </a:rPr>
              <a:t>VdW</a:t>
            </a:r>
            <a:r>
              <a:rPr lang="en-US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668279" y="2561341"/>
            <a:ext cx="4052118" cy="2330713"/>
            <a:chOff x="1844950" y="2616512"/>
            <a:chExt cx="4052118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5041420" y="328627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694294" y="388844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5473254" y="313218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5199436" y="287031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4766149" y="293621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4361126" y="31900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454123" y="335478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285620" y="3251160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684886" y="345518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77450" y="365310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7004396" y="316112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83694" y="269762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94385" y="413431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19434" y="258736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324" y="486420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20306" y="513155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21821" y="386129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900" y="350480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5305</TotalTime>
  <Words>1989</Words>
  <Application>Microsoft Office PowerPoint</Application>
  <PresentationFormat>Widescreen</PresentationFormat>
  <Paragraphs>457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Calibri</vt:lpstr>
      <vt:lpstr>Cambria Math</vt:lpstr>
      <vt:lpstr>FreightSans Pro Semibold</vt:lpstr>
      <vt:lpstr>Helvetica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</vt:lpstr>
      <vt:lpstr>Outline</vt:lpstr>
      <vt:lpstr>Model and Theory Development — System</vt:lpstr>
      <vt:lpstr>Model and Theory Development— Interactions</vt:lpstr>
      <vt:lpstr>Model and Theory Development— Interactions</vt:lpstr>
      <vt:lpstr>Model and Theory Development — SCF Eqns</vt:lpstr>
      <vt:lpstr>Outline</vt:lpstr>
      <vt:lpstr>Varying VdW (χ) at const. Electrostatic (α=0.40)</vt:lpstr>
      <vt:lpstr>Varying VdW and Smeared Charge Fraction</vt:lpstr>
      <vt:lpstr>Chain Architecture of Multi-peaked Conformations</vt:lpstr>
      <vt:lpstr>Outline</vt:lpstr>
      <vt:lpstr>Reflectivity — Method </vt:lpstr>
      <vt:lpstr>Reflectivity — Characteristic Spectra</vt:lpstr>
      <vt:lpstr>Outline</vt:lpstr>
      <vt:lpstr>Method of Coarse-graining Protein Charge Distribution</vt:lpstr>
      <vt:lpstr>Application to NFH,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Hubbard-Stratonovich Transformation</vt:lpstr>
      <vt:lpstr>Propagator notation</vt:lpstr>
      <vt:lpstr>Varying VdW (χ) at const. Electrostatic (α=0.40)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201</cp:revision>
  <dcterms:created xsi:type="dcterms:W3CDTF">2022-03-28T18:43:16Z</dcterms:created>
  <dcterms:modified xsi:type="dcterms:W3CDTF">2022-09-07T17:53:48Z</dcterms:modified>
</cp:coreProperties>
</file>